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0"/>
  </p:notesMasterIdLst>
  <p:handoutMasterIdLst>
    <p:handoutMasterId r:id="rId11"/>
  </p:handoutMasterIdLst>
  <p:sldIdLst>
    <p:sldId id="396" r:id="rId5"/>
    <p:sldId id="484" r:id="rId6"/>
    <p:sldId id="483" r:id="rId7"/>
    <p:sldId id="482" r:id="rId8"/>
    <p:sldId id="48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65"/>
    <a:srgbClr val="000000"/>
    <a:srgbClr val="78BE21"/>
    <a:srgbClr val="0D0D0D"/>
    <a:srgbClr val="E8E8E8"/>
    <a:srgbClr val="B2073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89873" autoAdjust="0"/>
  </p:normalViewPr>
  <p:slideViewPr>
    <p:cSldViewPr snapToGrid="0">
      <p:cViewPr varScale="1">
        <p:scale>
          <a:sx n="104" d="100"/>
          <a:sy n="104" d="100"/>
        </p:scale>
        <p:origin x="169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4/2/2018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42964"/>
            <a:ext cx="5324726" cy="63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33" y="2118359"/>
            <a:ext cx="5843117" cy="69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2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2" y="6138335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mndot.gov/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89345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38" y="812678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736086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3845814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1" y="1964392"/>
            <a:ext cx="1749143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20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5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9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53485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5"/>
            <a:ext cx="1394107" cy="15348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2571731"/>
            <a:ext cx="1528763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27933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571731"/>
            <a:ext cx="1552662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38539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9"/>
            <a:ext cx="5127715" cy="384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340608" y="1043181"/>
            <a:ext cx="5519698" cy="42237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1574940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1735810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691885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3959352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199" y="912530"/>
            <a:ext cx="3519141" cy="340343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3" y="524007"/>
            <a:ext cx="1616475" cy="1521646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667369" y="3298351"/>
            <a:ext cx="1978484" cy="1916747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8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4008491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7409" y="1090051"/>
            <a:ext cx="3898746" cy="3996299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6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825690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mndot.gov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704087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 mn.gov/</a:t>
            </a:r>
            <a:r>
              <a:rPr lang="en-US" dirty="0" err="1" smtClean="0"/>
              <a:t>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477839"/>
            <a:ext cx="9144000" cy="129518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MnDOT Public Engagement Awards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559399" y="4907114"/>
            <a:ext cx="6025202" cy="1097128"/>
          </a:xfrm>
        </p:spPr>
        <p:txBody>
          <a:bodyPr>
            <a:normAutofit/>
          </a:bodyPr>
          <a:lstStyle/>
          <a:p>
            <a:r>
              <a:rPr lang="en-US" dirty="0" smtClean="0"/>
              <a:t>Public Engagement and Constituent Services (PECS) Office</a:t>
            </a:r>
          </a:p>
          <a:p>
            <a:r>
              <a:rPr lang="en-US" dirty="0" smtClean="0"/>
              <a:t>March 13, 2018</a:t>
            </a:r>
            <a:endParaRPr lang="en-US" dirty="0"/>
          </a:p>
        </p:txBody>
      </p:sp>
      <p:pic>
        <p:nvPicPr>
          <p:cNvPr id="5" name="Picture 4" descr="MnDOT Commissioner Charles Zelle holding a plaqu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55" y="217272"/>
            <a:ext cx="2627290" cy="312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Recognizes agency efforts to engage Minnesotans in decision making to improve transportation projects, programs and services</a:t>
            </a:r>
          </a:p>
          <a:p>
            <a:r>
              <a:rPr lang="en-US" dirty="0" smtClean="0"/>
              <a:t>WIG 2.0</a:t>
            </a:r>
            <a:r>
              <a:rPr lang="en-US" dirty="0"/>
              <a:t>: Improve Intentional Customer </a:t>
            </a:r>
            <a:r>
              <a:rPr lang="en-US" dirty="0" smtClean="0"/>
              <a:t>Engagement</a:t>
            </a:r>
          </a:p>
          <a:p>
            <a:r>
              <a:rPr lang="en-US" dirty="0"/>
              <a:t>Diversity and Inclusion Unified Strategic Work </a:t>
            </a:r>
            <a:r>
              <a:rPr lang="en-US" dirty="0" smtClean="0"/>
              <a:t>Plan</a:t>
            </a:r>
          </a:p>
          <a:p>
            <a:pPr lvl="1"/>
            <a:r>
              <a:rPr lang="en-US" dirty="0"/>
              <a:t>MnDOT will demonstrate and share best public engagement practices</a:t>
            </a:r>
            <a:endParaRPr lang="en-US" dirty="0" smtClean="0"/>
          </a:p>
          <a:p>
            <a:r>
              <a:rPr lang="en-US" dirty="0" smtClean="0"/>
              <a:t>Compliments awards programs sponsored by MnDOT’s Planning </a:t>
            </a:r>
            <a:r>
              <a:rPr lang="en-US" dirty="0"/>
              <a:t>and Environmental Stewardship </a:t>
            </a:r>
            <a:r>
              <a:rPr lang="en-US" dirty="0" smtClean="0"/>
              <a:t>Offices, as well as the awards program of the International </a:t>
            </a:r>
            <a:r>
              <a:rPr lang="en-US" dirty="0"/>
              <a:t>Association of Public Participation (IAP2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5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Award Program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35784"/>
          </a:xfrm>
        </p:spPr>
        <p:txBody>
          <a:bodyPr>
            <a:normAutofit/>
          </a:bodyPr>
          <a:lstStyle/>
          <a:p>
            <a:r>
              <a:rPr lang="en-US" dirty="0" smtClean="0"/>
              <a:t>Call </a:t>
            </a:r>
            <a:r>
              <a:rPr lang="en-US" dirty="0"/>
              <a:t>for nominees will begin later this </a:t>
            </a:r>
            <a:r>
              <a:rPr lang="en-US" dirty="0" smtClean="0"/>
              <a:t>year</a:t>
            </a:r>
          </a:p>
          <a:p>
            <a:r>
              <a:rPr lang="en-US" dirty="0"/>
              <a:t>A</a:t>
            </a:r>
            <a:r>
              <a:rPr lang="en-US" dirty="0" smtClean="0"/>
              <a:t>ward </a:t>
            </a:r>
            <a:r>
              <a:rPr lang="en-US" dirty="0"/>
              <a:t>selection committee (to be solicited) will be comprised of district leaders and public engagement practitioners from across the </a:t>
            </a:r>
            <a:r>
              <a:rPr lang="en-US" dirty="0" smtClean="0"/>
              <a:t>state</a:t>
            </a:r>
          </a:p>
          <a:p>
            <a:r>
              <a:rPr lang="en-US" dirty="0" smtClean="0"/>
              <a:t>Inaugural Public Engagement award winners will be announced at the Public Engagement workshop next spring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2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MnDOT Public Engagement Award Categories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3060" y="1819373"/>
            <a:ext cx="8072290" cy="4719541"/>
          </a:xfrm>
        </p:spPr>
        <p:txBody>
          <a:bodyPr>
            <a:normAutofit/>
          </a:bodyPr>
          <a:lstStyle/>
          <a:p>
            <a:r>
              <a:rPr lang="en-US" sz="2400" b="1" dirty="0"/>
              <a:t>Creativity and </a:t>
            </a:r>
            <a:r>
              <a:rPr lang="en-US" sz="2400" b="1" dirty="0" smtClean="0"/>
              <a:t>Innovation</a:t>
            </a:r>
            <a:endParaRPr lang="en-US" sz="2400" dirty="0"/>
          </a:p>
          <a:p>
            <a:r>
              <a:rPr lang="en-US" sz="2400" b="1" dirty="0"/>
              <a:t>Respect for Diversity, Inclusion, and </a:t>
            </a:r>
            <a:r>
              <a:rPr lang="en-US" sz="2400" b="1" dirty="0" smtClean="0"/>
              <a:t>Culture</a:t>
            </a:r>
          </a:p>
          <a:p>
            <a:r>
              <a:rPr lang="en-US" sz="2400" b="1" dirty="0" smtClean="0"/>
              <a:t>Best Engagement for a Small/Medium Project</a:t>
            </a:r>
            <a:endParaRPr lang="en-US" sz="2400" dirty="0" smtClean="0"/>
          </a:p>
          <a:p>
            <a:r>
              <a:rPr lang="en-US" sz="2400" b="1" dirty="0" smtClean="0"/>
              <a:t>Best Engagement for a Major Project</a:t>
            </a:r>
          </a:p>
          <a:p>
            <a:r>
              <a:rPr lang="en-US" sz="2400" b="1" dirty="0" smtClean="0"/>
              <a:t>Ongoing Engagement by Office/District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3779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1"/>
            <a:ext cx="9144000" cy="1733267"/>
          </a:xfrm>
        </p:spPr>
        <p:txBody>
          <a:bodyPr/>
          <a:lstStyle/>
          <a:p>
            <a:r>
              <a:rPr lang="en-US" sz="6000" dirty="0" smtClean="0"/>
              <a:t>Questions? Comments?</a:t>
            </a:r>
            <a:endParaRPr lang="en-US" sz="600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-685800" y="3521124"/>
            <a:ext cx="10515600" cy="2681375"/>
          </a:xfrm>
        </p:spPr>
        <p:txBody>
          <a:bodyPr/>
          <a:lstStyle/>
          <a:p>
            <a:r>
              <a:rPr lang="en-US" sz="2700" b="1" dirty="0" smtClean="0"/>
              <a:t>Contact Kjensmo Walker</a:t>
            </a:r>
            <a:endParaRPr lang="en-US" sz="2700" b="1" dirty="0"/>
          </a:p>
          <a:p>
            <a:r>
              <a:rPr lang="en-US" sz="2200" i="1" dirty="0" smtClean="0"/>
              <a:t>Kjensmo.Walker@state.mn.us</a:t>
            </a:r>
            <a:endParaRPr lang="en-US" sz="2200" i="1" dirty="0"/>
          </a:p>
          <a:p>
            <a:r>
              <a:rPr lang="en-US" sz="2200" dirty="0" smtClean="0"/>
              <a:t>651-366-3177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611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-4x3.pptx" id="{8B3B34D9-BE42-40DD-A045-D7364E031164}" vid="{EA998505-FD38-4A03-8D44-20BB348C14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B02A75-BCB0-4986-B381-502234F6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E8389D6-E0FD-469D-8587-EA39AB28503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153553-7048-44C0-962D-31C90BA4F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4x3</Template>
  <TotalTime>105</TotalTime>
  <Words>176</Words>
  <Application>Microsoft Office PowerPoint</Application>
  <PresentationFormat>On-screen Show (4:3)</PresentationFormat>
  <Paragraphs>24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NeueHaasGroteskText Std</vt:lpstr>
      <vt:lpstr>MN.IT</vt:lpstr>
      <vt:lpstr>MnDOT Public Engagement Awards</vt:lpstr>
      <vt:lpstr>Background</vt:lpstr>
      <vt:lpstr>Award Program Plan</vt:lpstr>
      <vt:lpstr>MnDOT Public Engagement Award Categories</vt:lpstr>
      <vt:lpstr>Questions? Comments?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MnDOT Public Engagement Awards</dc:title>
  <dc:subject>PowerPoint Template</dc:subject>
  <dc:creator>Kjensmo Walker</dc:creator>
  <cp:keywords>PowerPoint, Template</cp:keywords>
  <dc:description>Version 1.1, Released 8-2016</dc:description>
  <cp:lastModifiedBy>Foley, Micheal (DOT)</cp:lastModifiedBy>
  <cp:revision>12</cp:revision>
  <dcterms:created xsi:type="dcterms:W3CDTF">2018-03-05T20:04:32Z</dcterms:created>
  <dcterms:modified xsi:type="dcterms:W3CDTF">2018-04-02T17:12:38Z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